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70" autoAdjust="0"/>
  </p:normalViewPr>
  <p:slideViewPr>
    <p:cSldViewPr snapToGrid="0">
      <p:cViewPr varScale="1">
        <p:scale>
          <a:sx n="76" d="100"/>
          <a:sy n="76" d="100"/>
        </p:scale>
        <p:origin x="72" y="3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In-State</a:t>
            </a:r>
            <a:r>
              <a:rPr lang="en-US" baseline="0" smtClean="0"/>
              <a:t> vs. Out-of State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Required fees</c:v>
                </c:pt>
                <c:pt idx="2">
                  <c:v>Room &amp; board </c:v>
                </c:pt>
                <c:pt idx="3">
                  <c:v>Other expenses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5472</c:v>
                </c:pt>
                <c:pt idx="1">
                  <c:v>1210</c:v>
                </c:pt>
                <c:pt idx="2">
                  <c:v>7872</c:v>
                </c:pt>
                <c:pt idx="3">
                  <c:v>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A-4645-BCDF-6FBB5143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Required fees</c:v>
                </c:pt>
                <c:pt idx="2">
                  <c:v>Room &amp; board </c:v>
                </c:pt>
                <c:pt idx="3">
                  <c:v>Other expenses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#,##0">
                  <c:v>15472</c:v>
                </c:pt>
                <c:pt idx="1">
                  <c:v>1210</c:v>
                </c:pt>
                <c:pt idx="2">
                  <c:v>7872</c:v>
                </c:pt>
                <c:pt idx="3">
                  <c:v>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FA-4645-BCDF-6FBB51436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545024"/>
        <c:axId val="666544368"/>
      </c:barChart>
      <c:catAx>
        <c:axId val="66654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544368"/>
        <c:crosses val="autoZero"/>
        <c:auto val="1"/>
        <c:lblAlgn val="ctr"/>
        <c:lblOffset val="100"/>
        <c:noMultiLvlLbl val="0"/>
      </c:catAx>
      <c:valAx>
        <c:axId val="66654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54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3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7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4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7664C-3E07-4D23-9F6B-271F705359D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9EC4-BF41-40C3-8AFA-AAD9807F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7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CSU Bakersfield: Where you should be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Comparison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181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11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CSUB?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33,000 students chose CSU Bakersfield Find out 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CSUB Overview</a:t>
            </a:r>
          </a:p>
          <a:p>
            <a:pPr lvl="0"/>
            <a:r>
              <a:rPr lang="en-US" smtClean="0"/>
              <a:t>Campus</a:t>
            </a:r>
          </a:p>
          <a:p>
            <a:pPr lvl="0"/>
            <a:r>
              <a:rPr lang="en-US" smtClean="0"/>
              <a:t>Student Life</a:t>
            </a:r>
          </a:p>
          <a:p>
            <a:pPr lvl="0"/>
            <a:r>
              <a:rPr lang="en-US" smtClean="0"/>
              <a:t>Alumni</a:t>
            </a:r>
          </a:p>
          <a:p>
            <a:pPr lvl="0"/>
            <a:r>
              <a:rPr lang="en-US" smtClean="0"/>
              <a:t>Community Involvement</a:t>
            </a:r>
          </a:p>
          <a:p>
            <a:pPr lvl="0"/>
            <a:r>
              <a:rPr lang="en-US" smtClean="0"/>
              <a:t>Cost of Attendance</a:t>
            </a:r>
          </a:p>
          <a:p>
            <a:pPr lvl="0"/>
            <a:r>
              <a:rPr lang="en-US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053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CSUB 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Estd. In September 1970 </a:t>
            </a:r>
          </a:p>
          <a:p>
            <a:pPr lvl="0"/>
            <a:r>
              <a:rPr lang="en-US" smtClean="0"/>
              <a:t>19th campus of the CSU system</a:t>
            </a:r>
          </a:p>
          <a:p>
            <a:pPr lvl="0"/>
            <a:r>
              <a:rPr lang="en-US" smtClean="0"/>
              <a:t>375-acre campus</a:t>
            </a:r>
          </a:p>
          <a:p>
            <a:pPr lvl="0"/>
            <a:r>
              <a:rPr lang="en-US" smtClean="0"/>
              <a:t>Features:</a:t>
            </a:r>
          </a:p>
          <a:p>
            <a:pPr lvl="0"/>
            <a:r>
              <a:rPr lang="en-US" smtClean="0"/>
              <a:t>Extraordinary level of student-faculty interaction </a:t>
            </a:r>
          </a:p>
          <a:p>
            <a:pPr lvl="0"/>
            <a:r>
              <a:rPr lang="en-US" smtClean="0"/>
              <a:t>Highly personalized learning atmosphere</a:t>
            </a:r>
          </a:p>
        </p:txBody>
      </p:sp>
    </p:spTree>
    <p:extLst>
      <p:ext uri="{BB962C8B-B14F-4D97-AF65-F5344CB8AC3E}">
        <p14:creationId xmlns:p14="http://schemas.microsoft.com/office/powerpoint/2010/main" val="20106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Values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Scholarship </a:t>
            </a:r>
          </a:p>
          <a:p>
            <a:pPr lvl="0"/>
            <a:r>
              <a:rPr lang="en-US" smtClean="0"/>
              <a:t>Diversity </a:t>
            </a:r>
          </a:p>
          <a:p>
            <a:pPr lvl="0"/>
            <a:r>
              <a:rPr lang="en-US" smtClean="0"/>
              <a:t>Service </a:t>
            </a:r>
          </a:p>
          <a:p>
            <a:pPr lvl="0"/>
            <a:r>
              <a:rPr lang="en-US" smtClean="0"/>
              <a:t>Global awareness</a:t>
            </a:r>
          </a:p>
          <a:p>
            <a:pPr lvl="0"/>
            <a:r>
              <a:rPr lang="en-US" smtClean="0"/>
              <a:t>Life-long learning</a:t>
            </a:r>
          </a:p>
        </p:txBody>
      </p:sp>
    </p:spTree>
    <p:extLst>
      <p:ext uri="{BB962C8B-B14F-4D97-AF65-F5344CB8AC3E}">
        <p14:creationId xmlns:p14="http://schemas.microsoft.com/office/powerpoint/2010/main" val="36179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Academic Programs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Over 50 bachelor's and master's degree programs, including a new doctor of education (Ed.D) program</a:t>
            </a:r>
          </a:p>
        </p:txBody>
      </p:sp>
    </p:spTree>
    <p:extLst>
      <p:ext uri="{BB962C8B-B14F-4D97-AF65-F5344CB8AC3E}">
        <p14:creationId xmlns:p14="http://schemas.microsoft.com/office/powerpoint/2010/main" val="29058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Student Life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NCAA Division I athletics </a:t>
            </a:r>
          </a:p>
          <a:p>
            <a:pPr lvl="0"/>
            <a:r>
              <a:rPr lang="en-US" smtClean="0"/>
              <a:t>75,000 square foot recreation center </a:t>
            </a:r>
          </a:p>
          <a:p>
            <a:pPr lvl="0"/>
            <a:r>
              <a:rPr lang="en-US" smtClean="0"/>
              <a:t>90 student clubs, including </a:t>
            </a:r>
          </a:p>
          <a:p>
            <a:pPr lvl="0"/>
            <a:r>
              <a:rPr lang="en-US" smtClean="0"/>
              <a:t>Seven Greek fraternities/sororities</a:t>
            </a:r>
          </a:p>
          <a:p>
            <a:pPr lvl="0"/>
            <a:r>
              <a:rPr lang="en-US" smtClean="0"/>
              <a:t>Active ASI student government organization</a:t>
            </a:r>
          </a:p>
          <a:p>
            <a:pPr lvl="0"/>
            <a:r>
              <a:rPr lang="en-US" smtClean="0"/>
              <a:t>New Dorms 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31541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 Alumni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33,000 alumni </a:t>
            </a:r>
          </a:p>
          <a:p>
            <a:pPr lvl="0"/>
            <a:r>
              <a:rPr lang="en-US" smtClean="0"/>
              <a:t>Over 70 percent still living and working in our region</a:t>
            </a:r>
          </a:p>
          <a:p>
            <a:pPr lvl="0"/>
            <a:r>
              <a:rPr lang="en-US" smtClean="0"/>
              <a:t>Close to 3 million alumni CSU-wide</a:t>
            </a:r>
          </a:p>
        </p:txBody>
      </p:sp>
    </p:spTree>
    <p:extLst>
      <p:ext uri="{BB962C8B-B14F-4D97-AF65-F5344CB8AC3E}">
        <p14:creationId xmlns:p14="http://schemas.microsoft.com/office/powerpoint/2010/main" val="16639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Community Involvement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Collaborate with many partners to:</a:t>
            </a:r>
          </a:p>
          <a:p>
            <a:pPr lvl="0"/>
            <a:r>
              <a:rPr lang="en-US" smtClean="0"/>
              <a:t>Increase overall educational levels</a:t>
            </a:r>
          </a:p>
          <a:p>
            <a:pPr lvl="0"/>
            <a:r>
              <a:rPr lang="en-US" smtClean="0"/>
              <a:t>Enhance the quality of life </a:t>
            </a:r>
          </a:p>
          <a:p>
            <a:pPr lvl="0"/>
            <a:r>
              <a:rPr lang="en-US" smtClean="0"/>
              <a:t>Support ongoing economic development in our community</a:t>
            </a:r>
          </a:p>
        </p:txBody>
      </p:sp>
    </p:spTree>
    <p:extLst>
      <p:ext uri="{BB962C8B-B14F-4D97-AF65-F5344CB8AC3E}">
        <p14:creationId xmlns:p14="http://schemas.microsoft.com/office/powerpoint/2010/main" val="643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Cost of attendance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13267"/>
              </p:ext>
            </p:extLst>
          </p:nvPr>
        </p:nvGraphicFramePr>
        <p:xfrm>
          <a:off x="1114696" y="2002972"/>
          <a:ext cx="8969829" cy="37705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34447">
                  <a:extLst>
                    <a:ext uri="{9D8B030D-6E8A-4147-A177-3AD203B41FA5}">
                      <a16:colId xmlns:a16="http://schemas.microsoft.com/office/drawing/2014/main" val="322006819"/>
                    </a:ext>
                  </a:extLst>
                </a:gridCol>
                <a:gridCol w="3335382">
                  <a:extLst>
                    <a:ext uri="{9D8B030D-6E8A-4147-A177-3AD203B41FA5}">
                      <a16:colId xmlns:a16="http://schemas.microsoft.com/office/drawing/2014/main" val="830835948"/>
                    </a:ext>
                  </a:extLst>
                </a:gridCol>
              </a:tblGrid>
              <a:tr h="8186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In state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CSU Bakersfield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5024174"/>
                  </a:ext>
                </a:extLst>
              </a:tr>
              <a:tr h="52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Tuition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$    5,472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300177"/>
                  </a:ext>
                </a:extLst>
              </a:tr>
              <a:tr h="52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Required fees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$    1,210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469192"/>
                  </a:ext>
                </a:extLst>
              </a:tr>
              <a:tr h="52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Room &amp; board (on campus)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$    7,872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0534040"/>
                  </a:ext>
                </a:extLst>
              </a:tr>
              <a:tr h="52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Other expenses (books, transportation, etc.)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$    5,829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963333"/>
                  </a:ext>
                </a:extLst>
              </a:tr>
              <a:tr h="524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$ 20,383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512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206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CSU Bakersfield: Where you should be</vt:lpstr>
      <vt:lpstr>Overview</vt:lpstr>
      <vt:lpstr>CSUB Overview</vt:lpstr>
      <vt:lpstr>Values</vt:lpstr>
      <vt:lpstr>Academic Programs</vt:lpstr>
      <vt:lpstr>Student Life</vt:lpstr>
      <vt:lpstr> Alumni</vt:lpstr>
      <vt:lpstr>Community Involvement</vt:lpstr>
      <vt:lpstr>Cost of attendance</vt:lpstr>
      <vt:lpstr>Cost Comparison</vt:lpstr>
      <vt:lpstr>Why Choose CSUB?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Bakersfield: Where you should be</dc:title>
  <dc:creator>George Washington</dc:creator>
  <cp:lastModifiedBy>George Washington</cp:lastModifiedBy>
  <cp:revision>3</cp:revision>
  <dcterms:created xsi:type="dcterms:W3CDTF">2016-04-18T22:56:31Z</dcterms:created>
  <dcterms:modified xsi:type="dcterms:W3CDTF">2016-04-19T20:48:46Z</dcterms:modified>
</cp:coreProperties>
</file>